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  <p:sldId id="268" r:id="rId15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FAADEED5-64E8-41AC-AABE-730C16903FA8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C2452D37-6E14-4B4A-AB72-8F88C598F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921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4C5B-C960-450B-90C9-E7A81837EC61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7F72-813E-409E-9E16-603E94D8F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27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4C5B-C960-450B-90C9-E7A81837EC61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7F72-813E-409E-9E16-603E94D8F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3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4C5B-C960-450B-90C9-E7A81837EC61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7F72-813E-409E-9E16-603E94D8F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764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4C5B-C960-450B-90C9-E7A81837EC61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7F72-813E-409E-9E16-603E94D8F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2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4C5B-C960-450B-90C9-E7A81837EC61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7F72-813E-409E-9E16-603E94D8F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6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4C5B-C960-450B-90C9-E7A81837EC61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7F72-813E-409E-9E16-603E94D8F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888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4C5B-C960-450B-90C9-E7A81837EC61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7F72-813E-409E-9E16-603E94D8F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6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4C5B-C960-450B-90C9-E7A81837EC61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7F72-813E-409E-9E16-603E94D8F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29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4C5B-C960-450B-90C9-E7A81837EC61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7F72-813E-409E-9E16-603E94D8F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1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4C5B-C960-450B-90C9-E7A81837EC61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7F72-813E-409E-9E16-603E94D8F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141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4C5B-C960-450B-90C9-E7A81837EC61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7F72-813E-409E-9E16-603E94D8F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65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A4C5B-C960-450B-90C9-E7A81837EC61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D7F72-813E-409E-9E16-603E94D8F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77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13347" y="304800"/>
            <a:ext cx="5077544" cy="458587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Unit 1</a:t>
            </a:r>
          </a:p>
          <a:p>
            <a:pPr algn="ctr"/>
            <a:r>
              <a:rPr 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Chapter 1</a:t>
            </a:r>
          </a:p>
          <a:p>
            <a:pPr algn="ctr"/>
            <a:r>
              <a:rPr lang="en-US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Lesson 1</a:t>
            </a:r>
          </a:p>
          <a:p>
            <a:pPr algn="ctr"/>
            <a:endParaRPr lang="en-US" sz="36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n-US" sz="4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Exploring Pennsylvania</a:t>
            </a:r>
            <a:endParaRPr lang="en-US" sz="4000" b="1" i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70168" y="5401142"/>
            <a:ext cx="27638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Bookman Old Style" pitchFamily="18" charset="0"/>
              </a:rPr>
              <a:t>Text pages 10-17</a:t>
            </a:r>
            <a:endParaRPr lang="en-US" sz="24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41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itchFamily="18" charset="0"/>
              </a:rPr>
              <a:t>All of Pennsylvania’s </a:t>
            </a:r>
            <a:r>
              <a:rPr lang="en-US" sz="4800" u="sng" dirty="0" smtClean="0">
                <a:latin typeface="Bookman Old Style" pitchFamily="18" charset="0"/>
              </a:rPr>
              <a:t>mountains</a:t>
            </a:r>
            <a:r>
              <a:rPr lang="en-US" sz="4800" dirty="0" smtClean="0">
                <a:latin typeface="Bookman Old Style" pitchFamily="18" charset="0"/>
              </a:rPr>
              <a:t> are part of the </a:t>
            </a:r>
            <a:r>
              <a:rPr lang="en-US" sz="4800" u="sng" dirty="0" smtClean="0">
                <a:latin typeface="Bookman Old Style" pitchFamily="18" charset="0"/>
              </a:rPr>
              <a:t>Appalachian</a:t>
            </a:r>
            <a:r>
              <a:rPr lang="en-US" sz="4800" dirty="0" smtClean="0">
                <a:latin typeface="Bookman Old Style" pitchFamily="18" charset="0"/>
              </a:rPr>
              <a:t> Mountains.</a:t>
            </a:r>
            <a:endParaRPr lang="en-US" sz="4800" dirty="0">
              <a:latin typeface="Bookman Old Style" pitchFamily="18" charset="0"/>
            </a:endParaRPr>
          </a:p>
        </p:txBody>
      </p:sp>
      <p:pic>
        <p:nvPicPr>
          <p:cNvPr id="7170" name="Picture 2" descr="http://upload.wikimedia.org/wikipedia/commons/thumb/6/66/AppalachianLocatorMap2.png/275px-AppalachianLocatorMap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124200"/>
            <a:ext cx="4351309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52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07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itchFamily="18" charset="0"/>
              </a:rPr>
              <a:t>Lake </a:t>
            </a:r>
            <a:r>
              <a:rPr lang="en-US" sz="4800" u="sng" dirty="0" smtClean="0">
                <a:latin typeface="Bookman Old Style" pitchFamily="18" charset="0"/>
              </a:rPr>
              <a:t>Erie</a:t>
            </a:r>
            <a:r>
              <a:rPr lang="en-US" sz="4800" dirty="0" smtClean="0">
                <a:latin typeface="Bookman Old Style" pitchFamily="18" charset="0"/>
              </a:rPr>
              <a:t> borders Pennsylvania’s </a:t>
            </a:r>
            <a:r>
              <a:rPr lang="en-US" sz="4800" u="sng" dirty="0" smtClean="0">
                <a:latin typeface="Bookman Old Style" pitchFamily="18" charset="0"/>
              </a:rPr>
              <a:t>northwest </a:t>
            </a:r>
            <a:r>
              <a:rPr lang="en-US" sz="4800" dirty="0" smtClean="0">
                <a:latin typeface="Bookman Old Style" pitchFamily="18" charset="0"/>
              </a:rPr>
              <a:t>corner.</a:t>
            </a:r>
            <a:endParaRPr lang="en-US" sz="4800" dirty="0">
              <a:latin typeface="Bookman Old Style" pitchFamily="18" charset="0"/>
            </a:endParaRPr>
          </a:p>
        </p:txBody>
      </p:sp>
      <p:pic>
        <p:nvPicPr>
          <p:cNvPr id="9218" name="Picture 2" descr="http://media-cdn.tripadvisor.com/media/photo-s/00/18/e7/ab/lake-er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5111" y="2133600"/>
            <a:ext cx="5771444" cy="4323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345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534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itchFamily="18" charset="0"/>
              </a:rPr>
              <a:t>There are several important rivers in Pennsylvania: </a:t>
            </a:r>
            <a:r>
              <a:rPr lang="en-US" sz="4800" u="sng" dirty="0" smtClean="0">
                <a:latin typeface="Bookman Old Style" pitchFamily="18" charset="0"/>
              </a:rPr>
              <a:t>Delaware</a:t>
            </a:r>
            <a:r>
              <a:rPr lang="en-US" sz="4800" dirty="0" smtClean="0">
                <a:latin typeface="Bookman Old Style" pitchFamily="18" charset="0"/>
              </a:rPr>
              <a:t>, Susquehanna, Monongahela, </a:t>
            </a:r>
            <a:r>
              <a:rPr lang="en-US" sz="4800" u="sng" dirty="0" smtClean="0">
                <a:latin typeface="Bookman Old Style" pitchFamily="18" charset="0"/>
              </a:rPr>
              <a:t>Allegheny</a:t>
            </a:r>
            <a:r>
              <a:rPr lang="en-US" sz="4800" dirty="0" smtClean="0">
                <a:latin typeface="Bookman Old Style" pitchFamily="18" charset="0"/>
              </a:rPr>
              <a:t>, and Ohio.</a:t>
            </a:r>
            <a:endParaRPr lang="en-US" sz="4800" dirty="0">
              <a:latin typeface="Bookman Old Style" pitchFamily="18" charset="0"/>
            </a:endParaRPr>
          </a:p>
        </p:txBody>
      </p:sp>
      <p:pic>
        <p:nvPicPr>
          <p:cNvPr id="10242" name="Picture 2" descr="http://www.mapsofworld.com/usa/states/pennsylvania/maps/pennsylvania-river-ma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1" y="3328809"/>
            <a:ext cx="4953000" cy="3467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324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2956" y="304800"/>
            <a:ext cx="8763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itchFamily="18" charset="0"/>
              </a:rPr>
              <a:t>Huge amounts of </a:t>
            </a:r>
            <a:r>
              <a:rPr lang="en-US" sz="4800" u="sng" dirty="0" smtClean="0">
                <a:latin typeface="Bookman Old Style" pitchFamily="18" charset="0"/>
              </a:rPr>
              <a:t>freight</a:t>
            </a:r>
            <a:r>
              <a:rPr lang="en-US" sz="4800" dirty="0" smtClean="0">
                <a:latin typeface="Bookman Old Style" pitchFamily="18" charset="0"/>
              </a:rPr>
              <a:t> can flow out of Pennsylvania by moving it by </a:t>
            </a:r>
            <a:r>
              <a:rPr lang="en-US" sz="4800" u="sng" dirty="0" smtClean="0">
                <a:latin typeface="Bookman Old Style" pitchFamily="18" charset="0"/>
              </a:rPr>
              <a:t>boat</a:t>
            </a:r>
            <a:r>
              <a:rPr lang="en-US" sz="4800" dirty="0" smtClean="0">
                <a:latin typeface="Bookman Old Style" pitchFamily="18" charset="0"/>
              </a:rPr>
              <a:t> down the Ohio River which is a </a:t>
            </a:r>
            <a:r>
              <a:rPr lang="en-US" sz="4800" u="sng" dirty="0" smtClean="0">
                <a:latin typeface="Bookman Old Style" pitchFamily="18" charset="0"/>
              </a:rPr>
              <a:t>tributary</a:t>
            </a:r>
            <a:r>
              <a:rPr lang="en-US" sz="4800" dirty="0" smtClean="0">
                <a:latin typeface="Bookman Old Style" pitchFamily="18" charset="0"/>
              </a:rPr>
              <a:t> of the Mississippi River.</a:t>
            </a:r>
            <a:endParaRPr lang="en-US" sz="4800" dirty="0">
              <a:latin typeface="Bookman Old Style" pitchFamily="18" charset="0"/>
            </a:endParaRPr>
          </a:p>
        </p:txBody>
      </p:sp>
      <p:pic>
        <p:nvPicPr>
          <p:cNvPr id="11266" name="Picture 2" descr="http://t2.gstatic.com/images?q=tbn:ANd9GcS01jUh_uQyMRo2MPjOyTmiZDz53TwTKsS-CL7_Y_1oU4atLJEUehqzrU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333" y="4038600"/>
            <a:ext cx="4038600" cy="2746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6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152400"/>
            <a:ext cx="55377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Scrabble Summary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61959"/>
            <a:ext cx="8534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Bookman Old Style" panose="02050604050505020204" pitchFamily="18" charset="0"/>
              </a:rPr>
              <a:t>Using the word “KEYSTONE”, complete a scrabble summary describing what you learned today about Pennsylvania.</a:t>
            </a:r>
            <a:endParaRPr lang="en-US" sz="4000" dirty="0">
              <a:latin typeface="Bookman Old Style" panose="0205060405050502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35225" y="3429000"/>
            <a:ext cx="360575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/>
                <a:effectLst/>
              </a:rPr>
              <a:t>KEYSTONE</a:t>
            </a:r>
            <a:endParaRPr lang="en-US" sz="2800" b="1" cap="none" spc="0" dirty="0">
              <a:ln/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4364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0" y="304800"/>
            <a:ext cx="4314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Visual Literacy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676400"/>
            <a:ext cx="8686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Bookman Old Style" panose="02050604050505020204" pitchFamily="18" charset="0"/>
              </a:rPr>
              <a:t>Look at the picture on pages 2-3 in your social studies book.  Then read the quote on the top of page 3, and write at least two lines about what you think the author means.</a:t>
            </a:r>
            <a:endParaRPr lang="en-US" sz="4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76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itchFamily="18" charset="0"/>
              </a:rPr>
              <a:t>Pennsylvania is located in the </a:t>
            </a:r>
            <a:r>
              <a:rPr lang="en-US" sz="4800" u="sng" dirty="0" smtClean="0">
                <a:latin typeface="Bookman Old Style" pitchFamily="18" charset="0"/>
              </a:rPr>
              <a:t>northeastern</a:t>
            </a:r>
            <a:r>
              <a:rPr lang="en-US" sz="4800" dirty="0" smtClean="0">
                <a:latin typeface="Bookman Old Style" pitchFamily="18" charset="0"/>
              </a:rPr>
              <a:t> part of the U.S.</a:t>
            </a:r>
            <a:endParaRPr lang="en-US" sz="4800" dirty="0">
              <a:latin typeface="Bookman Old Style" pitchFamily="18" charset="0"/>
            </a:endParaRPr>
          </a:p>
        </p:txBody>
      </p:sp>
      <p:pic>
        <p:nvPicPr>
          <p:cNvPr id="1028" name="Picture 4" descr="http://4.bp.blogspot.com/-8sROhShlsog/TVRV2YTYIoI/AAAAAAAAAAM/Z_igXRTspos/s1600/map%2Bof%2Bne%2B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209800"/>
            <a:ext cx="3895725" cy="417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017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52400"/>
            <a:ext cx="7696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itchFamily="18" charset="0"/>
              </a:rPr>
              <a:t>The United States is on the </a:t>
            </a:r>
            <a:r>
              <a:rPr lang="en-US" sz="4800" u="sng" dirty="0" smtClean="0">
                <a:latin typeface="Bookman Old Style" pitchFamily="18" charset="0"/>
              </a:rPr>
              <a:t>North American </a:t>
            </a:r>
            <a:r>
              <a:rPr lang="en-US" sz="4800" dirty="0" smtClean="0">
                <a:latin typeface="Bookman Old Style" pitchFamily="18" charset="0"/>
              </a:rPr>
              <a:t>continent.</a:t>
            </a:r>
          </a:p>
        </p:txBody>
      </p:sp>
      <p:pic>
        <p:nvPicPr>
          <p:cNvPr id="2050" name="Picture 2" descr="http://www.globe-images.info/pictures/america/north-americ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978" y="1904998"/>
            <a:ext cx="4416778" cy="473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585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001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itchFamily="18" charset="0"/>
              </a:rPr>
              <a:t>Pennsylvania is bordered by six states: </a:t>
            </a:r>
            <a:r>
              <a:rPr lang="en-US" sz="4800" u="sng" dirty="0" smtClean="0">
                <a:latin typeface="Bookman Old Style" pitchFamily="18" charset="0"/>
              </a:rPr>
              <a:t>New York, New Jersey, Delaware, Maryland, West Virginia, and Ohio</a:t>
            </a:r>
            <a:r>
              <a:rPr lang="en-US" sz="4800" dirty="0" smtClean="0">
                <a:latin typeface="Bookman Old Style" pitchFamily="18" charset="0"/>
              </a:rPr>
              <a:t>.</a:t>
            </a:r>
            <a:endParaRPr lang="en-US" sz="4800" dirty="0">
              <a:latin typeface="Bookman Old Style" pitchFamily="18" charset="0"/>
            </a:endParaRPr>
          </a:p>
        </p:txBody>
      </p:sp>
      <p:pic>
        <p:nvPicPr>
          <p:cNvPr id="1026" name="Picture 2" descr="http://forums.accuweather.com/uploads/post-12058-1231012934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00" t="23333" r="17500" b="10000"/>
          <a:stretch/>
        </p:blipFill>
        <p:spPr bwMode="auto">
          <a:xfrm>
            <a:off x="3886200" y="3276600"/>
            <a:ext cx="33528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782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7133" y="304800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itchFamily="18" charset="0"/>
              </a:rPr>
              <a:t>Pennsylvania is </a:t>
            </a:r>
            <a:r>
              <a:rPr lang="en-US" sz="4800" u="sng" dirty="0" smtClean="0">
                <a:latin typeface="Bookman Old Style" pitchFamily="18" charset="0"/>
              </a:rPr>
              <a:t>nicknamed</a:t>
            </a:r>
            <a:r>
              <a:rPr lang="en-US" sz="4800" dirty="0" smtClean="0">
                <a:latin typeface="Bookman Old Style" pitchFamily="18" charset="0"/>
              </a:rPr>
              <a:t> the </a:t>
            </a:r>
            <a:r>
              <a:rPr lang="en-US" sz="4800" u="sng" dirty="0" smtClean="0">
                <a:latin typeface="Bookman Old Style" pitchFamily="18" charset="0"/>
              </a:rPr>
              <a:t>Keystone</a:t>
            </a:r>
            <a:r>
              <a:rPr lang="en-US" sz="4800" dirty="0" smtClean="0">
                <a:latin typeface="Bookman Old Style" pitchFamily="18" charset="0"/>
              </a:rPr>
              <a:t> State.</a:t>
            </a:r>
            <a:endParaRPr lang="en-US" sz="4800" dirty="0">
              <a:latin typeface="Bookman Old Style" pitchFamily="18" charset="0"/>
            </a:endParaRPr>
          </a:p>
        </p:txBody>
      </p:sp>
      <p:pic>
        <p:nvPicPr>
          <p:cNvPr id="4100" name="Picture 4" descr="http://flbreading.wikispaces.com/file/view/keystone_full.jpg/68223995/keystone_fu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378" y="1989089"/>
            <a:ext cx="4619625" cy="46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182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media.merchantcircle.com/22647756/Ventura%20cast%20stone%20arch_medium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1" y="2667000"/>
            <a:ext cx="5445008" cy="4083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27586" y="228600"/>
            <a:ext cx="8077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latin typeface="Bookman Old Style" pitchFamily="18" charset="0"/>
              </a:rPr>
              <a:t>A </a:t>
            </a:r>
            <a:r>
              <a:rPr lang="en-US" sz="4800" u="sng" dirty="0" smtClean="0">
                <a:latin typeface="Bookman Old Style" pitchFamily="18" charset="0"/>
              </a:rPr>
              <a:t>keystone</a:t>
            </a:r>
            <a:r>
              <a:rPr lang="en-US" sz="4800" dirty="0" smtClean="0">
                <a:latin typeface="Bookman Old Style" pitchFamily="18" charset="0"/>
              </a:rPr>
              <a:t> is the stone at the top of an </a:t>
            </a:r>
            <a:r>
              <a:rPr lang="en-US" sz="4800" u="sng" dirty="0" smtClean="0">
                <a:latin typeface="Bookman Old Style" pitchFamily="18" charset="0"/>
              </a:rPr>
              <a:t>arch</a:t>
            </a:r>
            <a:r>
              <a:rPr lang="en-US" sz="4800" dirty="0" smtClean="0">
                <a:latin typeface="Bookman Old Style" pitchFamily="18" charset="0"/>
              </a:rPr>
              <a:t> that </a:t>
            </a:r>
            <a:r>
              <a:rPr lang="en-US" sz="4800" u="sng" dirty="0" smtClean="0">
                <a:latin typeface="Bookman Old Style" pitchFamily="18" charset="0"/>
              </a:rPr>
              <a:t>supports</a:t>
            </a:r>
            <a:r>
              <a:rPr lang="en-US" sz="4800" dirty="0" smtClean="0">
                <a:latin typeface="Bookman Old Style" pitchFamily="18" charset="0"/>
              </a:rPr>
              <a:t> the other stones.</a:t>
            </a:r>
            <a:endParaRPr lang="en-US" sz="4800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066800" y="3141006"/>
            <a:ext cx="3462697" cy="516594"/>
          </a:xfrm>
          <a:prstGeom prst="straightConnector1">
            <a:avLst/>
          </a:prstGeom>
          <a:ln w="3492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40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38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itchFamily="18" charset="0"/>
              </a:rPr>
              <a:t>In the original 13 </a:t>
            </a:r>
            <a:r>
              <a:rPr lang="en-US" sz="4800" u="sng" dirty="0" smtClean="0">
                <a:latin typeface="Bookman Old Style" pitchFamily="18" charset="0"/>
              </a:rPr>
              <a:t>colonies</a:t>
            </a:r>
            <a:r>
              <a:rPr lang="en-US" sz="4800" dirty="0" smtClean="0">
                <a:latin typeface="Bookman Old Style" pitchFamily="18" charset="0"/>
              </a:rPr>
              <a:t>, Pennsylvania was in the </a:t>
            </a:r>
            <a:r>
              <a:rPr lang="en-US" sz="4800" u="sng" dirty="0" smtClean="0">
                <a:latin typeface="Bookman Old Style" pitchFamily="18" charset="0"/>
              </a:rPr>
              <a:t>middle</a:t>
            </a:r>
            <a:r>
              <a:rPr lang="en-US" sz="4800" dirty="0" smtClean="0">
                <a:latin typeface="Bookman Old Style" pitchFamily="18" charset="0"/>
              </a:rPr>
              <a:t> like a keystone.</a:t>
            </a:r>
            <a:endParaRPr lang="en-US" sz="4800" dirty="0">
              <a:latin typeface="Bookman Old Style" pitchFamily="18" charset="0"/>
            </a:endParaRPr>
          </a:p>
        </p:txBody>
      </p:sp>
      <p:pic>
        <p:nvPicPr>
          <p:cNvPr id="6146" name="Picture 2" descr="http://ed101.bu.edu/StudentDoc/Archives/spring03/eleung06/leung_h1_web/images/13_coloni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199" y="2613124"/>
            <a:ext cx="2064669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998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4572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Bookman Old Style" pitchFamily="18" charset="0"/>
              </a:rPr>
              <a:t>Over half of Pennsylvania is covered by </a:t>
            </a:r>
            <a:r>
              <a:rPr lang="en-US" sz="4800" u="sng" dirty="0" smtClean="0">
                <a:latin typeface="Bookman Old Style" pitchFamily="18" charset="0"/>
              </a:rPr>
              <a:t>forests</a:t>
            </a:r>
            <a:r>
              <a:rPr lang="en-US" sz="4800" dirty="0" smtClean="0">
                <a:latin typeface="Bookman Old Style" pitchFamily="18" charset="0"/>
              </a:rPr>
              <a:t>.</a:t>
            </a:r>
            <a:endParaRPr lang="en-US" sz="4800" dirty="0">
              <a:latin typeface="Bookman Old Style" pitchFamily="18" charset="0"/>
            </a:endParaRPr>
          </a:p>
        </p:txBody>
      </p:sp>
      <p:pic>
        <p:nvPicPr>
          <p:cNvPr id="8194" name="Picture 2" descr="http://www.nature.org/idc/groups/webcontent/@photopublic/documents/media/prd_0282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711" y="2514600"/>
            <a:ext cx="7315200" cy="3732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382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228</Words>
  <Application>Microsoft Office PowerPoint</Application>
  <PresentationFormat>On-screen Show (4:3)</PresentationFormat>
  <Paragraphs>22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Bookman Old Style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Bloomsburg Area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Runkle</dc:creator>
  <cp:lastModifiedBy>Michael Runkle</cp:lastModifiedBy>
  <cp:revision>14</cp:revision>
  <cp:lastPrinted>2015-10-28T12:07:09Z</cp:lastPrinted>
  <dcterms:created xsi:type="dcterms:W3CDTF">2011-10-13T19:46:53Z</dcterms:created>
  <dcterms:modified xsi:type="dcterms:W3CDTF">2016-12-07T18:25:47Z</dcterms:modified>
</cp:coreProperties>
</file>